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E212-B4A5-4872-9360-D4D10C4A449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3E48-A73C-433C-ADCE-6E126DF89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E212-B4A5-4872-9360-D4D10C4A449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3E48-A73C-433C-ADCE-6E126DF89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E212-B4A5-4872-9360-D4D10C4A449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3E48-A73C-433C-ADCE-6E126DF89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E212-B4A5-4872-9360-D4D10C4A449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3E48-A73C-433C-ADCE-6E126DF89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E212-B4A5-4872-9360-D4D10C4A449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3E48-A73C-433C-ADCE-6E126DF89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E212-B4A5-4872-9360-D4D10C4A449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3E48-A73C-433C-ADCE-6E126DF895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E212-B4A5-4872-9360-D4D10C4A449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3E48-A73C-433C-ADCE-6E126DF89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E212-B4A5-4872-9360-D4D10C4A449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3E48-A73C-433C-ADCE-6E126DF89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E212-B4A5-4872-9360-D4D10C4A449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3E48-A73C-433C-ADCE-6E126DF89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E212-B4A5-4872-9360-D4D10C4A449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6A3E48-A73C-433C-ADCE-6E126DF89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E212-B4A5-4872-9360-D4D10C4A449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3E48-A73C-433C-ADCE-6E126DF89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1B6E212-B4A5-4872-9360-D4D10C4A4494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46A3E48-A73C-433C-ADCE-6E126DF895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Demonstrative Adjectives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This--- that--- these--- those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3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Were your answers correct?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buAutoNum type="alphaUcPeriod"/>
            </a:pPr>
            <a:r>
              <a:rPr lang="en-US" dirty="0"/>
              <a:t>Find the correct demonstrative adjective that goes in front of each noun.</a:t>
            </a:r>
          </a:p>
          <a:p>
            <a:pPr marL="0" indent="0" algn="ctr"/>
            <a:r>
              <a:rPr lang="en-US" dirty="0"/>
              <a:t>       </a:t>
            </a:r>
            <a:r>
              <a:rPr lang="en-US" dirty="0" err="1"/>
              <a:t>ce</a:t>
            </a:r>
            <a:r>
              <a:rPr lang="en-US" dirty="0"/>
              <a:t>      </a:t>
            </a:r>
            <a:r>
              <a:rPr lang="en-US" dirty="0" err="1"/>
              <a:t>cette</a:t>
            </a:r>
            <a:r>
              <a:rPr lang="en-US" dirty="0"/>
              <a:t>     </a:t>
            </a:r>
            <a:r>
              <a:rPr lang="en-US" dirty="0" err="1"/>
              <a:t>cet</a:t>
            </a:r>
            <a:r>
              <a:rPr lang="en-US" dirty="0"/>
              <a:t>    </a:t>
            </a:r>
            <a:r>
              <a:rPr lang="en-US" dirty="0" err="1" smtClean="0"/>
              <a:t>ces</a:t>
            </a:r>
            <a:endParaRPr lang="en-US" dirty="0"/>
          </a:p>
          <a:p>
            <a:pPr marL="0" indent="0" algn="ctr"/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err="1" smtClean="0"/>
              <a:t>ces</a:t>
            </a:r>
            <a:r>
              <a:rPr lang="en-US" dirty="0" smtClean="0"/>
              <a:t>  </a:t>
            </a:r>
            <a:r>
              <a:rPr lang="en-US" dirty="0"/>
              <a:t>baskets (</a:t>
            </a:r>
            <a:r>
              <a:rPr lang="en-US" dirty="0" err="1"/>
              <a:t>pl</a:t>
            </a:r>
            <a:r>
              <a:rPr lang="en-US" dirty="0"/>
              <a:t>)                6.   </a:t>
            </a:r>
            <a:r>
              <a:rPr lang="en-US" dirty="0" err="1" smtClean="0"/>
              <a:t>ce</a:t>
            </a:r>
            <a:r>
              <a:rPr lang="en-US" dirty="0" smtClean="0"/>
              <a:t>  </a:t>
            </a:r>
            <a:r>
              <a:rPr lang="en-US" dirty="0"/>
              <a:t>jean (m)</a:t>
            </a:r>
          </a:p>
          <a:p>
            <a:pPr>
              <a:buFont typeface="+mj-lt"/>
              <a:buAutoNum type="arabicPeriod"/>
            </a:pPr>
            <a:r>
              <a:rPr lang="en-US" dirty="0" err="1" smtClean="0"/>
              <a:t>ce</a:t>
            </a:r>
            <a:r>
              <a:rPr lang="en-US" dirty="0" smtClean="0"/>
              <a:t>   </a:t>
            </a:r>
            <a:r>
              <a:rPr lang="en-US" dirty="0" err="1"/>
              <a:t>pantalon</a:t>
            </a:r>
            <a:r>
              <a:rPr lang="en-US" dirty="0"/>
              <a:t> (m)             7.   </a:t>
            </a:r>
            <a:r>
              <a:rPr lang="en-US" dirty="0" err="1" smtClean="0"/>
              <a:t>cet</a:t>
            </a:r>
            <a:r>
              <a:rPr lang="en-US" dirty="0" smtClean="0"/>
              <a:t>   </a:t>
            </a:r>
            <a:r>
              <a:rPr lang="en-US" dirty="0" err="1"/>
              <a:t>ordinateur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err="1" smtClean="0"/>
              <a:t>cette</a:t>
            </a:r>
            <a:r>
              <a:rPr lang="en-US" dirty="0" smtClean="0"/>
              <a:t>  </a:t>
            </a:r>
            <a:r>
              <a:rPr lang="en-US" dirty="0"/>
              <a:t>robe (f)                      8.   </a:t>
            </a:r>
            <a:r>
              <a:rPr lang="en-US" dirty="0" err="1" smtClean="0"/>
              <a:t>cet</a:t>
            </a:r>
            <a:r>
              <a:rPr lang="en-US" dirty="0" smtClean="0"/>
              <a:t>   </a:t>
            </a:r>
            <a:r>
              <a:rPr lang="en-US" dirty="0"/>
              <a:t>après-midi</a:t>
            </a:r>
          </a:p>
          <a:p>
            <a:pPr>
              <a:buFont typeface="+mj-lt"/>
              <a:buAutoNum type="arabicPeriod"/>
            </a:pPr>
            <a:r>
              <a:rPr lang="en-US" dirty="0" err="1" smtClean="0"/>
              <a:t>cette</a:t>
            </a:r>
            <a:r>
              <a:rPr lang="en-US" dirty="0" smtClean="0"/>
              <a:t>    </a:t>
            </a:r>
            <a:r>
              <a:rPr lang="en-US" dirty="0"/>
              <a:t>glace                        9.   </a:t>
            </a:r>
            <a:r>
              <a:rPr lang="en-US" dirty="0" err="1" smtClean="0"/>
              <a:t>ces</a:t>
            </a:r>
            <a:r>
              <a:rPr lang="en-US" dirty="0" smtClean="0"/>
              <a:t>  </a:t>
            </a:r>
            <a:r>
              <a:rPr lang="en-US" dirty="0"/>
              <a:t>cravats (</a:t>
            </a:r>
            <a:r>
              <a:rPr lang="en-US" dirty="0" err="1"/>
              <a:t>pl</a:t>
            </a:r>
            <a:r>
              <a:rPr lang="en-US" dirty="0"/>
              <a:t>)</a:t>
            </a:r>
          </a:p>
          <a:p>
            <a:pPr>
              <a:buFont typeface="+mj-lt"/>
              <a:buAutoNum type="arabicPeriod"/>
            </a:pPr>
            <a:r>
              <a:rPr lang="en-US" dirty="0" err="1" smtClean="0"/>
              <a:t>cet</a:t>
            </a:r>
            <a:r>
              <a:rPr lang="en-US" dirty="0" smtClean="0"/>
              <a:t>    </a:t>
            </a:r>
            <a:r>
              <a:rPr lang="en-US" dirty="0" err="1"/>
              <a:t>ami</a:t>
            </a:r>
            <a:r>
              <a:rPr lang="en-US" dirty="0"/>
              <a:t>                          10. </a:t>
            </a:r>
            <a:r>
              <a:rPr lang="en-US" smtClean="0"/>
              <a:t>ce  </a:t>
            </a:r>
            <a:r>
              <a:rPr lang="en-US" dirty="0"/>
              <a:t>short (m)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36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        </a:t>
            </a:r>
            <a:r>
              <a:rPr lang="en-US" dirty="0" smtClean="0">
                <a:solidFill>
                  <a:schemeClr val="accent3"/>
                </a:solidFill>
              </a:rPr>
              <a:t>SINGULAR</a:t>
            </a:r>
          </a:p>
          <a:p>
            <a:r>
              <a:rPr lang="en-US" dirty="0" smtClean="0"/>
              <a:t>Julie likes </a:t>
            </a:r>
            <a:r>
              <a:rPr lang="en-US" dirty="0" smtClean="0">
                <a:solidFill>
                  <a:schemeClr val="accent3"/>
                </a:solidFill>
              </a:rPr>
              <a:t>this</a:t>
            </a:r>
            <a:r>
              <a:rPr lang="en-US" dirty="0" smtClean="0"/>
              <a:t> backpack.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Her mother likes </a:t>
            </a:r>
            <a:r>
              <a:rPr lang="en-US" dirty="0" smtClean="0">
                <a:solidFill>
                  <a:schemeClr val="accent3"/>
                </a:solidFill>
              </a:rPr>
              <a:t>that</a:t>
            </a:r>
            <a:r>
              <a:rPr lang="en-US" dirty="0" smtClean="0"/>
              <a:t> backpack.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r>
              <a:rPr lang="en-US" dirty="0" smtClean="0">
                <a:solidFill>
                  <a:schemeClr val="accent3"/>
                </a:solidFill>
              </a:rPr>
              <a:t>PLURAL</a:t>
            </a:r>
          </a:p>
          <a:p>
            <a:r>
              <a:rPr lang="en-US" dirty="0" smtClean="0"/>
              <a:t>We like </a:t>
            </a:r>
            <a:r>
              <a:rPr lang="en-US" dirty="0" smtClean="0">
                <a:solidFill>
                  <a:schemeClr val="accent3"/>
                </a:solidFill>
              </a:rPr>
              <a:t>these</a:t>
            </a:r>
            <a:r>
              <a:rPr lang="en-US" dirty="0" smtClean="0"/>
              <a:t> backpacks.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3"/>
                </a:solidFill>
              </a:rPr>
              <a:t>Those</a:t>
            </a:r>
            <a:r>
              <a:rPr lang="en-US" dirty="0" smtClean="0"/>
              <a:t> backpacks are too expensive.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 </a:t>
            </a:r>
            <a:r>
              <a:rPr lang="en-US" sz="2400" dirty="0" smtClean="0">
                <a:solidFill>
                  <a:schemeClr val="accent3"/>
                </a:solidFill>
              </a:rPr>
              <a:t>English</a:t>
            </a:r>
            <a:r>
              <a:rPr lang="en-US" sz="2400" dirty="0" smtClean="0"/>
              <a:t>, demonstrative adjectives </a:t>
            </a:r>
            <a:r>
              <a:rPr lang="en-US" sz="2400" dirty="0" smtClean="0">
                <a:solidFill>
                  <a:schemeClr val="accent3"/>
                </a:solidFill>
              </a:rPr>
              <a:t>point out people and things</a:t>
            </a:r>
            <a:r>
              <a:rPr lang="en-US" dirty="0" smtClean="0"/>
              <a:t>.  They are either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02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14494"/>
            <a:ext cx="7520940" cy="548640"/>
          </a:xfrm>
        </p:spPr>
        <p:txBody>
          <a:bodyPr/>
          <a:lstStyle/>
          <a:p>
            <a:pPr algn="ctr"/>
            <a:r>
              <a:rPr lang="en-US" dirty="0" smtClean="0"/>
              <a:t>Do you like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This</a:t>
            </a:r>
            <a:r>
              <a:rPr lang="en-US" sz="2400" dirty="0" smtClean="0"/>
              <a:t> computer  </a:t>
            </a:r>
            <a:endParaRPr lang="en-US" sz="24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" y="2195830"/>
            <a:ext cx="3200400" cy="212026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143000"/>
            <a:ext cx="3200400" cy="54864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accent3"/>
                </a:solidFill>
              </a:rPr>
              <a:t>That</a:t>
            </a:r>
            <a:r>
              <a:rPr lang="en-US" sz="2000" dirty="0" smtClean="0"/>
              <a:t> computer?</a:t>
            </a:r>
            <a:endParaRPr lang="en-US" sz="20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052818"/>
            <a:ext cx="3200400" cy="2545989"/>
          </a:xfrm>
        </p:spPr>
      </p:pic>
      <p:sp>
        <p:nvSpPr>
          <p:cNvPr id="8" name="TextBox 7"/>
          <p:cNvSpPr txBox="1"/>
          <p:nvPr/>
        </p:nvSpPr>
        <p:spPr>
          <a:xfrm>
            <a:off x="4114800" y="12631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605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Will You Buy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These</a:t>
            </a:r>
            <a:r>
              <a:rPr lang="en-US" sz="2800" dirty="0" smtClean="0"/>
              <a:t> shoes</a:t>
            </a:r>
            <a:endParaRPr lang="en-US" sz="28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574" y="2151062"/>
            <a:ext cx="2906097" cy="257333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Those</a:t>
            </a:r>
            <a:r>
              <a:rPr lang="en-US" sz="2800" dirty="0" smtClean="0"/>
              <a:t> shoes?</a:t>
            </a:r>
            <a:endParaRPr lang="en-US" sz="28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88" y="2187382"/>
            <a:ext cx="3200400" cy="2137161"/>
          </a:xfrm>
        </p:spPr>
      </p:pic>
      <p:sp>
        <p:nvSpPr>
          <p:cNvPr id="7" name="TextBox 6"/>
          <p:cNvSpPr txBox="1"/>
          <p:nvPr/>
        </p:nvSpPr>
        <p:spPr>
          <a:xfrm>
            <a:off x="4057650" y="110999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73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520940" cy="548640"/>
          </a:xfrm>
        </p:spPr>
        <p:txBody>
          <a:bodyPr/>
          <a:lstStyle/>
          <a:p>
            <a:r>
              <a:rPr lang="en-US" sz="2400" dirty="0" smtClean="0"/>
              <a:t>In French, Words are </a:t>
            </a:r>
            <a:r>
              <a:rPr lang="en-US" sz="2400" dirty="0" smtClean="0">
                <a:solidFill>
                  <a:schemeClr val="accent3"/>
                </a:solidFill>
              </a:rPr>
              <a:t>Masculine</a:t>
            </a:r>
            <a:r>
              <a:rPr lang="en-US" sz="2400" dirty="0" smtClean="0"/>
              <a:t> or </a:t>
            </a:r>
            <a:r>
              <a:rPr lang="en-US" sz="2400" dirty="0" smtClean="0">
                <a:solidFill>
                  <a:schemeClr val="accent3"/>
                </a:solidFill>
              </a:rPr>
              <a:t>Feminine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Masculine Nouns use </a:t>
            </a:r>
            <a:r>
              <a:rPr lang="en-US" sz="2000" dirty="0" err="1" smtClean="0">
                <a:solidFill>
                  <a:schemeClr val="accent3"/>
                </a:solidFill>
              </a:rPr>
              <a:t>Ce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J’aime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ce</a:t>
            </a:r>
            <a:r>
              <a:rPr lang="en-US" dirty="0" smtClean="0"/>
              <a:t>  film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Claudine </a:t>
            </a:r>
            <a:r>
              <a:rPr lang="en-US" dirty="0" err="1" smtClean="0"/>
              <a:t>préfère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ce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smtClean="0"/>
              <a:t>sac à dos.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Feminine nouns use </a:t>
            </a:r>
            <a:r>
              <a:rPr lang="en-US" sz="2000" dirty="0" err="1" smtClean="0">
                <a:solidFill>
                  <a:schemeClr val="accent3"/>
                </a:solidFill>
              </a:rPr>
              <a:t>Cette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3"/>
                </a:solidFill>
              </a:rPr>
              <a:t>Cette</a:t>
            </a:r>
            <a:r>
              <a:rPr lang="en-US" dirty="0" smtClean="0"/>
              <a:t>  </a:t>
            </a:r>
            <a:r>
              <a:rPr lang="en-US" dirty="0" err="1" smtClean="0"/>
              <a:t>calculatrice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à Paul.</a:t>
            </a:r>
          </a:p>
          <a:p>
            <a:endParaRPr lang="en-US" dirty="0"/>
          </a:p>
          <a:p>
            <a:r>
              <a:rPr lang="en-US" dirty="0" err="1" smtClean="0">
                <a:solidFill>
                  <a:schemeClr val="accent3"/>
                </a:solidFill>
              </a:rPr>
              <a:t>Cette</a:t>
            </a:r>
            <a:r>
              <a:rPr lang="en-US" dirty="0" smtClean="0"/>
              <a:t> glace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délicieuse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2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520940" cy="548640"/>
          </a:xfrm>
        </p:spPr>
        <p:txBody>
          <a:bodyPr/>
          <a:lstStyle/>
          <a:p>
            <a:r>
              <a:rPr lang="en-US" sz="2400" dirty="0" smtClean="0"/>
              <a:t>Some words are also Plural and others begin with a Vowel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066800"/>
            <a:ext cx="3200400" cy="548640"/>
          </a:xfrm>
        </p:spPr>
        <p:txBody>
          <a:bodyPr>
            <a:noAutofit/>
          </a:bodyPr>
          <a:lstStyle/>
          <a:p>
            <a:r>
              <a:rPr lang="en-US" sz="1800" dirty="0" smtClean="0"/>
              <a:t>Plural words Use </a:t>
            </a:r>
            <a:r>
              <a:rPr lang="en-US" sz="1800" dirty="0" err="1" smtClean="0">
                <a:solidFill>
                  <a:schemeClr val="accent3"/>
                </a:solidFill>
              </a:rPr>
              <a:t>Ces</a:t>
            </a:r>
            <a:endParaRPr lang="en-US" sz="1800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3"/>
                </a:solidFill>
              </a:rPr>
              <a:t>Ces</a:t>
            </a:r>
            <a:r>
              <a:rPr lang="en-US" dirty="0" smtClean="0"/>
              <a:t> </a:t>
            </a:r>
            <a:r>
              <a:rPr lang="en-US" dirty="0" err="1" smtClean="0"/>
              <a:t>livres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en </a:t>
            </a:r>
            <a:r>
              <a:rPr lang="en-US" dirty="0" err="1" smtClean="0"/>
              <a:t>français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>
                <a:solidFill>
                  <a:schemeClr val="accent3"/>
                </a:solidFill>
              </a:rPr>
              <a:t>Ces</a:t>
            </a:r>
            <a:r>
              <a:rPr lang="en-US" dirty="0" smtClean="0"/>
              <a:t> </a:t>
            </a:r>
            <a:r>
              <a:rPr lang="en-US" dirty="0" err="1" smtClean="0"/>
              <a:t>élèves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excellents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Words beginning with a vowel or silent H use </a:t>
            </a:r>
            <a:r>
              <a:rPr lang="en-US" dirty="0" err="1" smtClean="0">
                <a:solidFill>
                  <a:schemeClr val="accent3"/>
                </a:solidFill>
              </a:rPr>
              <a:t>cet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Nous </a:t>
            </a:r>
            <a:r>
              <a:rPr lang="en-US" dirty="0" err="1" smtClean="0"/>
              <a:t>préférons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cet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err="1" smtClean="0"/>
              <a:t>hôtel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>
                <a:solidFill>
                  <a:schemeClr val="accent3"/>
                </a:solidFill>
              </a:rPr>
              <a:t>Cet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err="1" smtClean="0"/>
              <a:t>élève</a:t>
            </a:r>
            <a:r>
              <a:rPr lang="en-US" dirty="0" smtClean="0"/>
              <a:t> ne </a:t>
            </a:r>
            <a:r>
              <a:rPr lang="en-US" dirty="0" err="1" smtClean="0"/>
              <a:t>parle</a:t>
            </a:r>
            <a:r>
              <a:rPr lang="en-US" dirty="0" smtClean="0"/>
              <a:t> pas </a:t>
            </a:r>
            <a:r>
              <a:rPr lang="en-US" dirty="0" err="1" smtClean="0"/>
              <a:t>français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17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Demonstrative adjectives in French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909195"/>
              </p:ext>
            </p:extLst>
          </p:nvPr>
        </p:nvGraphicFramePr>
        <p:xfrm>
          <a:off x="838200" y="1295400"/>
          <a:ext cx="752157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192"/>
                <a:gridCol w="2507192"/>
                <a:gridCol w="250719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</a:t>
                      </a:r>
                      <a:r>
                        <a:rPr lang="en-US" baseline="0" dirty="0" smtClean="0"/>
                        <a:t>  or that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cette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or that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Before vowel or silent 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or that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these or those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these or those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61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 </a:t>
            </a:r>
            <a:r>
              <a:rPr lang="en-US" sz="2400" dirty="0" err="1" smtClean="0"/>
              <a:t>french</a:t>
            </a:r>
            <a:r>
              <a:rPr lang="en-US" sz="2400" dirty="0" smtClean="0"/>
              <a:t> when we want to distinguish between two similar items, We add </a:t>
            </a:r>
            <a:r>
              <a:rPr lang="en-US" sz="2400" dirty="0" smtClean="0">
                <a:solidFill>
                  <a:schemeClr val="accent3"/>
                </a:solidFill>
              </a:rPr>
              <a:t>–c</a:t>
            </a:r>
            <a:r>
              <a:rPr lang="en-US" sz="2400" dirty="0" smtClean="0"/>
              <a:t>i or –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là</a:t>
            </a:r>
            <a:r>
              <a:rPr lang="en-US" sz="2400" dirty="0" smtClean="0"/>
              <a:t> to the end of the noun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3"/>
                </a:solidFill>
              </a:rPr>
              <a:t>This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752600"/>
            <a:ext cx="3200400" cy="3108960"/>
          </a:xfrm>
        </p:spPr>
        <p:txBody>
          <a:bodyPr/>
          <a:lstStyle/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aimes</a:t>
            </a:r>
            <a:r>
              <a:rPr lang="en-US" dirty="0" smtClean="0"/>
              <a:t>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montre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accent3"/>
                </a:solidFill>
              </a:rPr>
              <a:t>ci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that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Non, je </a:t>
            </a:r>
            <a:r>
              <a:rPr lang="en-US" dirty="0" err="1" smtClean="0"/>
              <a:t>préfère</a:t>
            </a:r>
            <a:r>
              <a:rPr lang="en-US" dirty="0" smtClean="0"/>
              <a:t>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montre-l</a:t>
            </a:r>
            <a:r>
              <a:rPr lang="en-US" dirty="0" err="1" smtClean="0">
                <a:solidFill>
                  <a:schemeClr val="accent2"/>
                </a:solidFill>
              </a:rPr>
              <a:t>à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71750"/>
            <a:ext cx="2676525" cy="1714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714625"/>
            <a:ext cx="28194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75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Maintenant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à </a:t>
            </a:r>
            <a:r>
              <a:rPr lang="en-US" dirty="0" err="1" smtClean="0"/>
              <a:t>toi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lphaUcPeriod"/>
            </a:pPr>
            <a:r>
              <a:rPr lang="en-US" dirty="0" smtClean="0"/>
              <a:t>Find the correct demonstrative adjective that goes in front of each noun.</a:t>
            </a:r>
          </a:p>
          <a:p>
            <a:pPr marL="0" indent="0" algn="ctr"/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ce</a:t>
            </a:r>
            <a:r>
              <a:rPr lang="en-US" dirty="0" smtClean="0"/>
              <a:t>      </a:t>
            </a:r>
            <a:r>
              <a:rPr lang="en-US" dirty="0" err="1" smtClean="0"/>
              <a:t>cette</a:t>
            </a:r>
            <a:r>
              <a:rPr lang="en-US" dirty="0" smtClean="0"/>
              <a:t>     </a:t>
            </a:r>
            <a:r>
              <a:rPr lang="en-US" dirty="0" err="1" smtClean="0"/>
              <a:t>cet</a:t>
            </a:r>
            <a:r>
              <a:rPr lang="en-US" dirty="0" smtClean="0"/>
              <a:t>    </a:t>
            </a:r>
            <a:r>
              <a:rPr lang="en-US" dirty="0" err="1" smtClean="0"/>
              <a:t>ces</a:t>
            </a:r>
            <a:endParaRPr lang="en-US" dirty="0" smtClean="0"/>
          </a:p>
          <a:p>
            <a:pPr marL="0" indent="0" algn="ctr"/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______  </a:t>
            </a:r>
            <a:r>
              <a:rPr lang="en-US" dirty="0" smtClean="0"/>
              <a:t>baskets</a:t>
            </a:r>
            <a:r>
              <a:rPr lang="en-US" dirty="0" smtClean="0"/>
              <a:t> (</a:t>
            </a:r>
            <a:r>
              <a:rPr lang="en-US" dirty="0" err="1" smtClean="0"/>
              <a:t>pl</a:t>
            </a:r>
            <a:r>
              <a:rPr lang="en-US" dirty="0" smtClean="0"/>
              <a:t>)                </a:t>
            </a:r>
            <a:r>
              <a:rPr lang="en-US" dirty="0" smtClean="0"/>
              <a:t>6.   ______  </a:t>
            </a:r>
            <a:r>
              <a:rPr lang="en-US" dirty="0" smtClean="0"/>
              <a:t>jean (m)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______   </a:t>
            </a:r>
            <a:r>
              <a:rPr lang="en-US" dirty="0" err="1" smtClean="0"/>
              <a:t>pantalon</a:t>
            </a:r>
            <a:r>
              <a:rPr lang="en-US" dirty="0" smtClean="0"/>
              <a:t> (m)</a:t>
            </a:r>
            <a:r>
              <a:rPr lang="en-US" dirty="0" smtClean="0"/>
              <a:t>             7</a:t>
            </a:r>
            <a:r>
              <a:rPr lang="en-US" dirty="0" smtClean="0"/>
              <a:t>.   ______   </a:t>
            </a:r>
            <a:r>
              <a:rPr lang="en-US" dirty="0" err="1" smtClean="0"/>
              <a:t>ordinateur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______   </a:t>
            </a:r>
            <a:r>
              <a:rPr lang="en-US" dirty="0" smtClean="0"/>
              <a:t>robe (f)</a:t>
            </a:r>
            <a:r>
              <a:rPr lang="en-US" dirty="0" smtClean="0"/>
              <a:t>                      </a:t>
            </a:r>
            <a:r>
              <a:rPr lang="en-US" dirty="0" smtClean="0"/>
              <a:t>8.   ______   </a:t>
            </a:r>
            <a:r>
              <a:rPr lang="en-US" dirty="0" smtClean="0"/>
              <a:t>après-midi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______    glace                      </a:t>
            </a:r>
            <a:r>
              <a:rPr lang="en-US" dirty="0" smtClean="0"/>
              <a:t>  </a:t>
            </a:r>
            <a:r>
              <a:rPr lang="en-US" dirty="0" smtClean="0"/>
              <a:t>9.   ______   </a:t>
            </a:r>
            <a:r>
              <a:rPr lang="en-US" dirty="0" smtClean="0"/>
              <a:t>cravats (</a:t>
            </a:r>
            <a:r>
              <a:rPr lang="en-US" dirty="0" err="1" smtClean="0"/>
              <a:t>pl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______    </a:t>
            </a:r>
            <a:r>
              <a:rPr lang="en-US" dirty="0" err="1" smtClean="0"/>
              <a:t>ami</a:t>
            </a:r>
            <a:r>
              <a:rPr lang="en-US" dirty="0" smtClean="0"/>
              <a:t>                         </a:t>
            </a:r>
            <a:r>
              <a:rPr lang="en-US" dirty="0" smtClean="0"/>
              <a:t> 10</a:t>
            </a:r>
            <a:r>
              <a:rPr lang="en-US" dirty="0" smtClean="0"/>
              <a:t>. _______   </a:t>
            </a:r>
            <a:r>
              <a:rPr lang="en-US" dirty="0" smtClean="0"/>
              <a:t>short (m)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48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84</TotalTime>
  <Words>374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Franklin Gothic Book</vt:lpstr>
      <vt:lpstr>Franklin Gothic Medium</vt:lpstr>
      <vt:lpstr>Tunga</vt:lpstr>
      <vt:lpstr>Wingdings</vt:lpstr>
      <vt:lpstr>Angles</vt:lpstr>
      <vt:lpstr>Demonstrative Adjectives </vt:lpstr>
      <vt:lpstr>In English, demonstrative adjectives point out people and things.  They are either</vt:lpstr>
      <vt:lpstr>Do you like </vt:lpstr>
      <vt:lpstr>Will You Buy</vt:lpstr>
      <vt:lpstr>In French, Words are Masculine or Feminine</vt:lpstr>
      <vt:lpstr>Some words are also Plural and others begin with a Vowel</vt:lpstr>
      <vt:lpstr>The Demonstrative adjectives in French</vt:lpstr>
      <vt:lpstr>In french when we want to distinguish between two similar items, We add –ci or –là to the end of the noun.</vt:lpstr>
      <vt:lpstr>Maintenant c’est à toi!</vt:lpstr>
      <vt:lpstr>Were your answers correct?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Demonstrative Adjectives</dc:title>
  <dc:creator>Owner</dc:creator>
  <cp:lastModifiedBy>Stacy Nordquist</cp:lastModifiedBy>
  <cp:revision>11</cp:revision>
  <dcterms:created xsi:type="dcterms:W3CDTF">2013-01-12T15:37:37Z</dcterms:created>
  <dcterms:modified xsi:type="dcterms:W3CDTF">2019-03-05T14:30:12Z</dcterms:modified>
</cp:coreProperties>
</file>